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324" r:id="rId3"/>
    <p:sldId id="334" r:id="rId4"/>
    <p:sldId id="336" r:id="rId5"/>
    <p:sldId id="326" r:id="rId6"/>
    <p:sldId id="279" r:id="rId7"/>
    <p:sldId id="337" r:id="rId8"/>
    <p:sldId id="277" r:id="rId9"/>
    <p:sldId id="283" r:id="rId10"/>
    <p:sldId id="320" r:id="rId11"/>
    <p:sldId id="302" r:id="rId12"/>
    <p:sldId id="304" r:id="rId13"/>
    <p:sldId id="305" r:id="rId14"/>
    <p:sldId id="345" r:id="rId15"/>
    <p:sldId id="347" r:id="rId16"/>
    <p:sldId id="348" r:id="rId17"/>
    <p:sldId id="344" r:id="rId18"/>
    <p:sldId id="332" r:id="rId19"/>
    <p:sldId id="323" r:id="rId20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FF"/>
    <a:srgbClr val="00FFFF"/>
    <a:srgbClr val="99FF66"/>
    <a:srgbClr val="CC00FF"/>
    <a:srgbClr val="FF5050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6408" autoAdjust="0"/>
  </p:normalViewPr>
  <p:slideViewPr>
    <p:cSldViewPr>
      <p:cViewPr varScale="1">
        <p:scale>
          <a:sx n="87" d="100"/>
          <a:sy n="87" d="100"/>
        </p:scale>
        <p:origin x="9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7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+mn-lt"/>
                <a:cs typeface="Times New Roman" panose="02020603050405020304" pitchFamily="18" charset="0"/>
              </a:rPr>
              <a:t>33 734,3 тыс.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рублей</a:t>
            </a:r>
          </a:p>
        </c:rich>
      </c:tx>
      <c:layout>
        <c:manualLayout>
          <c:xMode val="edge"/>
          <c:yMode val="edge"/>
          <c:x val="0.26625816993464052"/>
          <c:y val="2.0123376814340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473856209150332E-2"/>
          <c:y val="0.17993119228582444"/>
          <c:w val="0.83905228758169936"/>
          <c:h val="0.6731955302028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31 миллион 405 тысяч 096 рублей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>
              <a:bevelT w="95250" h="1016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FD-4367-AC54-70B2356563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FD-4367-AC54-70B2356563E7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D-4367-AC54-70B2356563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D23-462A-801B-4B0FC6D3A7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D23-462A-801B-4B0FC6D3A7CD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8FD-4367-AC54-70B23565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196387216303843E-2"/>
          <c:y val="0.92085775205498943"/>
          <c:w val="0.87814317327981062"/>
          <c:h val="7.08797852887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7C5-E793-4DEB-BFF3-4E96B04C40DA}" type="doc">
      <dgm:prSet loTypeId="urn:microsoft.com/office/officeart/2005/8/layout/hierarchy3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2DBAE7-69AF-4669-A30D-887FB8BDE854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317CBB61-A78B-47EF-B040-8B7CFB75E4D6}" type="parTrans" cxnId="{77DEA1CC-EBA7-4D75-905E-7D0236F263A1}">
      <dgm:prSet/>
      <dgm:spPr/>
      <dgm:t>
        <a:bodyPr/>
        <a:lstStyle/>
        <a:p>
          <a:endParaRPr lang="ru-RU"/>
        </a:p>
      </dgm:t>
    </dgm:pt>
    <dgm:pt modelId="{366CF6FE-FC43-4D5E-B7A9-774C1AA5E18B}" type="sibTrans" cxnId="{77DEA1CC-EBA7-4D75-905E-7D0236F263A1}">
      <dgm:prSet/>
      <dgm:spPr/>
      <dgm:t>
        <a:bodyPr/>
        <a:lstStyle/>
        <a:p>
          <a:endParaRPr lang="ru-RU"/>
        </a:p>
      </dgm:t>
    </dgm:pt>
    <dgm:pt modelId="{24D69744-16F8-4447-9CFA-6BA39D1ACD29}">
      <dgm:prSet phldrT="[Текст]" custT="1"/>
      <dgm:spPr/>
      <dgm:t>
        <a:bodyPr/>
        <a:lstStyle/>
        <a:p>
          <a:r>
            <a:rPr lang="ru-RU" sz="4000" dirty="0" smtClean="0"/>
            <a:t>47,8%</a:t>
          </a:r>
          <a:endParaRPr lang="ru-RU" sz="4000" dirty="0"/>
        </a:p>
      </dgm:t>
    </dgm:pt>
    <dgm:pt modelId="{16553960-66A4-467D-9873-BCC32494CBB3}" type="parTrans" cxnId="{FF66F81D-72AC-43E1-9963-1DF1F2E62696}">
      <dgm:prSet/>
      <dgm:spPr/>
      <dgm:t>
        <a:bodyPr/>
        <a:lstStyle/>
        <a:p>
          <a:endParaRPr lang="ru-RU"/>
        </a:p>
      </dgm:t>
    </dgm:pt>
    <dgm:pt modelId="{D87CD600-B8F9-4D9D-9A34-46DCFD2AD982}" type="sibTrans" cxnId="{FF66F81D-72AC-43E1-9963-1DF1F2E62696}">
      <dgm:prSet/>
      <dgm:spPr/>
      <dgm:t>
        <a:bodyPr/>
        <a:lstStyle/>
        <a:p>
          <a:endParaRPr lang="ru-RU"/>
        </a:p>
      </dgm:t>
    </dgm:pt>
    <dgm:pt modelId="{4BBC1F2A-D6E1-4CDB-BFD1-E5607263DEF8}">
      <dgm:prSet phldrT="[Текст]" custT="1"/>
      <dgm:spPr/>
      <dgm:t>
        <a:bodyPr/>
        <a:lstStyle/>
        <a:p>
          <a:r>
            <a:rPr lang="ru-RU" sz="2400" dirty="0" smtClean="0"/>
            <a:t>17 653,3</a:t>
          </a:r>
          <a:br>
            <a:rPr lang="ru-RU" sz="2400" dirty="0" smtClean="0"/>
          </a:br>
          <a:r>
            <a:rPr lang="ru-RU" sz="2400" dirty="0" smtClean="0"/>
            <a:t>тыс. руб.</a:t>
          </a:r>
          <a:endParaRPr lang="ru-RU" sz="2400" dirty="0"/>
        </a:p>
      </dgm:t>
    </dgm:pt>
    <dgm:pt modelId="{ED7D5B3F-A7E2-4DA3-A6A8-D11D30E5BA5C}" type="parTrans" cxnId="{5D752678-28CF-44BE-AE13-5387CC41BE9C}">
      <dgm:prSet/>
      <dgm:spPr/>
      <dgm:t>
        <a:bodyPr/>
        <a:lstStyle/>
        <a:p>
          <a:endParaRPr lang="ru-RU"/>
        </a:p>
      </dgm:t>
    </dgm:pt>
    <dgm:pt modelId="{8D17A90F-0F76-4608-ACCF-8C9FAEE89C28}" type="sibTrans" cxnId="{5D752678-28CF-44BE-AE13-5387CC41BE9C}">
      <dgm:prSet/>
      <dgm:spPr/>
      <dgm:t>
        <a:bodyPr/>
        <a:lstStyle/>
        <a:p>
          <a:endParaRPr lang="ru-RU"/>
        </a:p>
      </dgm:t>
    </dgm:pt>
    <dgm:pt modelId="{43D2EB29-1F3B-4DD4-B0F5-80DA3CBDA732}">
      <dgm:prSet phldrT="[Текст]"/>
      <dgm:spPr/>
      <dgm:t>
        <a:bodyPr/>
        <a:lstStyle/>
        <a:p>
          <a:r>
            <a:rPr lang="ru-RU" dirty="0" smtClean="0"/>
            <a:t>Неналоговые доходы </a:t>
          </a:r>
          <a:endParaRPr lang="ru-RU" dirty="0"/>
        </a:p>
      </dgm:t>
    </dgm:pt>
    <dgm:pt modelId="{4C73E7B1-198C-45E0-8A68-2AB2E92464D3}" type="parTrans" cxnId="{AD399148-04C7-4FFF-A1B1-0B527659F2C2}">
      <dgm:prSet/>
      <dgm:spPr/>
      <dgm:t>
        <a:bodyPr/>
        <a:lstStyle/>
        <a:p>
          <a:endParaRPr lang="ru-RU"/>
        </a:p>
      </dgm:t>
    </dgm:pt>
    <dgm:pt modelId="{4CFF2554-EAC0-4E4C-AD4B-04BF4B9B1FFC}" type="sibTrans" cxnId="{AD399148-04C7-4FFF-A1B1-0B527659F2C2}">
      <dgm:prSet/>
      <dgm:spPr/>
      <dgm:t>
        <a:bodyPr/>
        <a:lstStyle/>
        <a:p>
          <a:endParaRPr lang="ru-RU"/>
        </a:p>
      </dgm:t>
    </dgm:pt>
    <dgm:pt modelId="{92DD2166-127A-40D1-8A3E-D54A8F7B2699}">
      <dgm:prSet phldrT="[Текст]" custT="1"/>
      <dgm:spPr/>
      <dgm:t>
        <a:bodyPr/>
        <a:lstStyle/>
        <a:p>
          <a:r>
            <a:rPr lang="ru-RU" sz="4000" dirty="0" smtClean="0"/>
            <a:t>15,4%</a:t>
          </a:r>
          <a:endParaRPr lang="ru-RU" sz="4000" dirty="0"/>
        </a:p>
      </dgm:t>
    </dgm:pt>
    <dgm:pt modelId="{9AACAE55-7F8F-425B-8CCD-F2798CB90642}" type="parTrans" cxnId="{81754014-4E7F-437D-B4CB-92EFF8715D45}">
      <dgm:prSet/>
      <dgm:spPr/>
      <dgm:t>
        <a:bodyPr/>
        <a:lstStyle/>
        <a:p>
          <a:endParaRPr lang="ru-RU"/>
        </a:p>
      </dgm:t>
    </dgm:pt>
    <dgm:pt modelId="{72F25334-A2E9-43E9-A2BF-5A35A304F66A}" type="sibTrans" cxnId="{81754014-4E7F-437D-B4CB-92EFF8715D45}">
      <dgm:prSet/>
      <dgm:spPr/>
      <dgm:t>
        <a:bodyPr/>
        <a:lstStyle/>
        <a:p>
          <a:endParaRPr lang="ru-RU"/>
        </a:p>
      </dgm:t>
    </dgm:pt>
    <dgm:pt modelId="{E85233C1-F7FE-430F-965E-E6FCC15EB98B}">
      <dgm:prSet phldrT="[Текст]" custT="1"/>
      <dgm:spPr/>
      <dgm:t>
        <a:bodyPr/>
        <a:lstStyle/>
        <a:p>
          <a:r>
            <a:rPr lang="ru-RU" sz="2400" dirty="0" smtClean="0"/>
            <a:t>5 691,3</a:t>
          </a:r>
          <a:br>
            <a:rPr lang="ru-RU" sz="2400" dirty="0" smtClean="0"/>
          </a:br>
          <a:r>
            <a:rPr lang="ru-RU" sz="2400" dirty="0" smtClean="0"/>
            <a:t>тыс. руб.</a:t>
          </a:r>
          <a:endParaRPr lang="ru-RU" sz="2400" dirty="0"/>
        </a:p>
      </dgm:t>
    </dgm:pt>
    <dgm:pt modelId="{59D9D17A-2E9E-4604-BB2E-BD1E79FA258C}" type="parTrans" cxnId="{B9CB10DC-293E-44AE-8DB1-A79F5DB5506C}">
      <dgm:prSet/>
      <dgm:spPr/>
      <dgm:t>
        <a:bodyPr/>
        <a:lstStyle/>
        <a:p>
          <a:endParaRPr lang="ru-RU"/>
        </a:p>
      </dgm:t>
    </dgm:pt>
    <dgm:pt modelId="{E21FBEC1-7627-4952-8FE5-657255C3EB98}" type="sibTrans" cxnId="{B9CB10DC-293E-44AE-8DB1-A79F5DB5506C}">
      <dgm:prSet/>
      <dgm:spPr/>
      <dgm:t>
        <a:bodyPr/>
        <a:lstStyle/>
        <a:p>
          <a:endParaRPr lang="ru-RU"/>
        </a:p>
      </dgm:t>
    </dgm:pt>
    <dgm:pt modelId="{D180C69D-13C9-4486-B57E-B05273E7BB4A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F61604E7-FA20-4982-9736-D692A53372E0}" type="parTrans" cxnId="{A9E83450-4324-4BDD-9A18-715ACC67D0A6}">
      <dgm:prSet/>
      <dgm:spPr/>
      <dgm:t>
        <a:bodyPr/>
        <a:lstStyle/>
        <a:p>
          <a:endParaRPr lang="ru-RU"/>
        </a:p>
      </dgm:t>
    </dgm:pt>
    <dgm:pt modelId="{FA89D752-DCAD-467E-88E9-6B40F2C73C25}" type="sibTrans" cxnId="{A9E83450-4324-4BDD-9A18-715ACC67D0A6}">
      <dgm:prSet/>
      <dgm:spPr/>
      <dgm:t>
        <a:bodyPr/>
        <a:lstStyle/>
        <a:p>
          <a:endParaRPr lang="ru-RU"/>
        </a:p>
      </dgm:t>
    </dgm:pt>
    <dgm:pt modelId="{E3B7F3A3-39A0-4604-A641-3C9B1B60B361}">
      <dgm:prSet phldrT="[Текст]" custT="1"/>
      <dgm:spPr/>
      <dgm:t>
        <a:bodyPr/>
        <a:lstStyle/>
        <a:p>
          <a:r>
            <a:rPr lang="ru-RU" sz="4000" dirty="0" smtClean="0"/>
            <a:t>36,8%</a:t>
          </a:r>
          <a:endParaRPr lang="ru-RU" sz="4000" dirty="0"/>
        </a:p>
      </dgm:t>
    </dgm:pt>
    <dgm:pt modelId="{287B83E5-E67C-4AE4-B987-C0C90B4EBEA8}" type="parTrans" cxnId="{3E984C39-1BAE-44F1-816E-B73355EFFA26}">
      <dgm:prSet/>
      <dgm:spPr/>
      <dgm:t>
        <a:bodyPr/>
        <a:lstStyle/>
        <a:p>
          <a:endParaRPr lang="ru-RU"/>
        </a:p>
      </dgm:t>
    </dgm:pt>
    <dgm:pt modelId="{6D28E6A1-4FA4-4DCB-8D0D-A84C60BD0EB5}" type="sibTrans" cxnId="{3E984C39-1BAE-44F1-816E-B73355EFFA26}">
      <dgm:prSet/>
      <dgm:spPr/>
      <dgm:t>
        <a:bodyPr/>
        <a:lstStyle/>
        <a:p>
          <a:endParaRPr lang="ru-RU"/>
        </a:p>
      </dgm:t>
    </dgm:pt>
    <dgm:pt modelId="{E76D2AEE-772E-4A73-838C-BC8342C22D2C}">
      <dgm:prSet phldrT="[Текст]" custT="1"/>
      <dgm:spPr/>
      <dgm:t>
        <a:bodyPr/>
        <a:lstStyle/>
        <a:p>
          <a:r>
            <a:rPr lang="ru-RU" sz="2400" dirty="0" smtClean="0"/>
            <a:t>13 596,1</a:t>
          </a:r>
          <a:br>
            <a:rPr lang="ru-RU" sz="2400" dirty="0" smtClean="0"/>
          </a:br>
          <a:r>
            <a:rPr lang="ru-RU" sz="2400" dirty="0" smtClean="0"/>
            <a:t>тыс. руб.</a:t>
          </a:r>
        </a:p>
      </dgm:t>
    </dgm:pt>
    <dgm:pt modelId="{3640EF2B-5B11-4121-A7D4-A784956C7A27}" type="parTrans" cxnId="{900C4D26-28F9-4AA2-91B3-E3B562C819E4}">
      <dgm:prSet/>
      <dgm:spPr/>
      <dgm:t>
        <a:bodyPr/>
        <a:lstStyle/>
        <a:p>
          <a:endParaRPr lang="ru-RU"/>
        </a:p>
      </dgm:t>
    </dgm:pt>
    <dgm:pt modelId="{65F54C3B-A665-41E9-B7F8-51106E40E18F}" type="sibTrans" cxnId="{900C4D26-28F9-4AA2-91B3-E3B562C819E4}">
      <dgm:prSet/>
      <dgm:spPr/>
      <dgm:t>
        <a:bodyPr/>
        <a:lstStyle/>
        <a:p>
          <a:endParaRPr lang="ru-RU"/>
        </a:p>
      </dgm:t>
    </dgm:pt>
    <dgm:pt modelId="{609FBF8D-2FE5-46A6-B9FF-B79EDA349D51}" type="pres">
      <dgm:prSet presAssocID="{AF7757C5-E793-4DEB-BFF3-4E96B04C40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0A76A-00E6-409E-93A9-72D15FA5F197}" type="pres">
      <dgm:prSet presAssocID="{4D2DBAE7-69AF-4669-A30D-887FB8BDE854}" presName="root" presStyleCnt="0"/>
      <dgm:spPr/>
    </dgm:pt>
    <dgm:pt modelId="{9B6A6591-00B7-47AF-A740-F285BB625366}" type="pres">
      <dgm:prSet presAssocID="{4D2DBAE7-69AF-4669-A30D-887FB8BDE854}" presName="rootComposite" presStyleCnt="0"/>
      <dgm:spPr/>
    </dgm:pt>
    <dgm:pt modelId="{826757B4-B697-4218-BC79-6B05877410BD}" type="pres">
      <dgm:prSet presAssocID="{4D2DBAE7-69AF-4669-A30D-887FB8BDE854}" presName="rootText" presStyleLbl="node1" presStyleIdx="0" presStyleCnt="3"/>
      <dgm:spPr/>
      <dgm:t>
        <a:bodyPr/>
        <a:lstStyle/>
        <a:p>
          <a:endParaRPr lang="ru-RU"/>
        </a:p>
      </dgm:t>
    </dgm:pt>
    <dgm:pt modelId="{4B412215-D1DE-487F-9BBA-468C02E3A2BA}" type="pres">
      <dgm:prSet presAssocID="{4D2DBAE7-69AF-4669-A30D-887FB8BDE85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2945D30-016F-4219-8269-ED38EC7CF956}" type="pres">
      <dgm:prSet presAssocID="{4D2DBAE7-69AF-4669-A30D-887FB8BDE854}" presName="childShape" presStyleCnt="0"/>
      <dgm:spPr/>
    </dgm:pt>
    <dgm:pt modelId="{04DAC4E6-6846-45A7-BC09-2A0B857104CA}" type="pres">
      <dgm:prSet presAssocID="{16553960-66A4-467D-9873-BCC32494CB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DBF184F-5B7C-49F8-ACA3-F160D16C2489}" type="pres">
      <dgm:prSet presAssocID="{24D69744-16F8-4447-9CFA-6BA39D1ACD29}" presName="childText" presStyleLbl="bgAcc1" presStyleIdx="0" presStyleCnt="6" custScaleX="12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ABAD6-1EE6-45FF-B7F3-9E89B919DF03}" type="pres">
      <dgm:prSet presAssocID="{ED7D5B3F-A7E2-4DA3-A6A8-D11D30E5BA5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79C225E-5EA6-4DBE-ADCA-58FCA885CA29}" type="pres">
      <dgm:prSet presAssocID="{4BBC1F2A-D6E1-4CDB-BFD1-E5607263DEF8}" presName="childText" presStyleLbl="bgAcc1" presStyleIdx="1" presStyleCnt="6" custScaleX="14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8B448-716B-454B-A302-D8F850DDD0E8}" type="pres">
      <dgm:prSet presAssocID="{43D2EB29-1F3B-4DD4-B0F5-80DA3CBDA732}" presName="root" presStyleCnt="0"/>
      <dgm:spPr/>
    </dgm:pt>
    <dgm:pt modelId="{67B5C76A-7C1D-4055-8720-96FC678D94A9}" type="pres">
      <dgm:prSet presAssocID="{43D2EB29-1F3B-4DD4-B0F5-80DA3CBDA732}" presName="rootComposite" presStyleCnt="0"/>
      <dgm:spPr/>
    </dgm:pt>
    <dgm:pt modelId="{E9725B3F-6185-4DDC-9491-7CCEFBDDD16F}" type="pres">
      <dgm:prSet presAssocID="{43D2EB29-1F3B-4DD4-B0F5-80DA3CBDA732}" presName="rootText" presStyleLbl="node1" presStyleIdx="1" presStyleCnt="3"/>
      <dgm:spPr/>
      <dgm:t>
        <a:bodyPr/>
        <a:lstStyle/>
        <a:p>
          <a:endParaRPr lang="ru-RU"/>
        </a:p>
      </dgm:t>
    </dgm:pt>
    <dgm:pt modelId="{898A0F80-E477-428E-954C-DB7E10A36446}" type="pres">
      <dgm:prSet presAssocID="{43D2EB29-1F3B-4DD4-B0F5-80DA3CBDA732}" presName="rootConnector" presStyleLbl="node1" presStyleIdx="1" presStyleCnt="3"/>
      <dgm:spPr/>
      <dgm:t>
        <a:bodyPr/>
        <a:lstStyle/>
        <a:p>
          <a:endParaRPr lang="ru-RU"/>
        </a:p>
      </dgm:t>
    </dgm:pt>
    <dgm:pt modelId="{A5171832-5916-407E-900E-A28A0ECB4A5E}" type="pres">
      <dgm:prSet presAssocID="{43D2EB29-1F3B-4DD4-B0F5-80DA3CBDA732}" presName="childShape" presStyleCnt="0"/>
      <dgm:spPr/>
    </dgm:pt>
    <dgm:pt modelId="{F9E250EC-B441-472C-8997-A8D4CD1AF569}" type="pres">
      <dgm:prSet presAssocID="{9AACAE55-7F8F-425B-8CCD-F2798CB9064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A3BA4C1-F4E0-4945-96FA-8DDA88712B16}" type="pres">
      <dgm:prSet presAssocID="{92DD2166-127A-40D1-8A3E-D54A8F7B2699}" presName="childText" presStyleLbl="bgAcc1" presStyleIdx="2" presStyleCnt="6" custScaleX="13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DE33-B076-4158-825D-8F1779A6024A}" type="pres">
      <dgm:prSet presAssocID="{59D9D17A-2E9E-4604-BB2E-BD1E79FA258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B700A11-5CA6-420A-A646-20E8725F484E}" type="pres">
      <dgm:prSet presAssocID="{E85233C1-F7FE-430F-965E-E6FCC15EB98B}" presName="childText" presStyleLbl="bgAcc1" presStyleIdx="3" presStyleCnt="6" custScaleX="15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BDBE-E5CC-4EA9-8268-43A8C2A3914A}" type="pres">
      <dgm:prSet presAssocID="{D180C69D-13C9-4486-B57E-B05273E7BB4A}" presName="root" presStyleCnt="0"/>
      <dgm:spPr/>
    </dgm:pt>
    <dgm:pt modelId="{57A658AA-FEE3-41C9-B806-225FE645A5DB}" type="pres">
      <dgm:prSet presAssocID="{D180C69D-13C9-4486-B57E-B05273E7BB4A}" presName="rootComposite" presStyleCnt="0"/>
      <dgm:spPr/>
    </dgm:pt>
    <dgm:pt modelId="{7DCFCB83-52F8-443E-92D8-D44ED154109F}" type="pres">
      <dgm:prSet presAssocID="{D180C69D-13C9-4486-B57E-B05273E7BB4A}" presName="rootText" presStyleLbl="node1" presStyleIdx="2" presStyleCnt="3"/>
      <dgm:spPr/>
      <dgm:t>
        <a:bodyPr/>
        <a:lstStyle/>
        <a:p>
          <a:endParaRPr lang="ru-RU"/>
        </a:p>
      </dgm:t>
    </dgm:pt>
    <dgm:pt modelId="{E2B38022-BC7D-444C-A5D8-637E36532505}" type="pres">
      <dgm:prSet presAssocID="{D180C69D-13C9-4486-B57E-B05273E7BB4A}" presName="rootConnector" presStyleLbl="node1" presStyleIdx="2" presStyleCnt="3"/>
      <dgm:spPr/>
      <dgm:t>
        <a:bodyPr/>
        <a:lstStyle/>
        <a:p>
          <a:endParaRPr lang="ru-RU"/>
        </a:p>
      </dgm:t>
    </dgm:pt>
    <dgm:pt modelId="{CCB859EC-0FDA-4FE3-8664-E72FC5C8E51B}" type="pres">
      <dgm:prSet presAssocID="{D180C69D-13C9-4486-B57E-B05273E7BB4A}" presName="childShape" presStyleCnt="0"/>
      <dgm:spPr/>
    </dgm:pt>
    <dgm:pt modelId="{E77E901F-422C-401C-A509-30FE1D3C36AC}" type="pres">
      <dgm:prSet presAssocID="{287B83E5-E67C-4AE4-B987-C0C90B4EBEA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C76B5F5-E4DC-4E60-B739-EC33987B1D4A}" type="pres">
      <dgm:prSet presAssocID="{E3B7F3A3-39A0-4604-A641-3C9B1B60B361}" presName="childText" presStyleLbl="bgAcc1" presStyleIdx="4" presStyleCnt="6" custScaleX="159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86E8-F611-4730-BCB8-9724EE3A0C3B}" type="pres">
      <dgm:prSet presAssocID="{3640EF2B-5B11-4121-A7D4-A784956C7A2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E4FABA6-9067-4835-8B0F-9A999AFD5AAA}" type="pres">
      <dgm:prSet presAssocID="{E76D2AEE-772E-4A73-838C-BC8342C22D2C}" presName="childText" presStyleLbl="bgAcc1" presStyleIdx="5" presStyleCnt="6" custScaleX="15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8C5F2-58DE-4BEF-B3A6-9A3EDBDDBCC0}" type="presOf" srcId="{E76D2AEE-772E-4A73-838C-BC8342C22D2C}" destId="{4E4FABA6-9067-4835-8B0F-9A999AFD5AAA}" srcOrd="0" destOrd="0" presId="urn:microsoft.com/office/officeart/2005/8/layout/hierarchy3"/>
    <dgm:cxn modelId="{5BA04036-5F33-4088-AF68-F014AE7AC888}" type="presOf" srcId="{43D2EB29-1F3B-4DD4-B0F5-80DA3CBDA732}" destId="{898A0F80-E477-428E-954C-DB7E10A36446}" srcOrd="1" destOrd="0" presId="urn:microsoft.com/office/officeart/2005/8/layout/hierarchy3"/>
    <dgm:cxn modelId="{EE22758F-F146-4F06-BC18-51FE4EFE3EAC}" type="presOf" srcId="{E3B7F3A3-39A0-4604-A641-3C9B1B60B361}" destId="{2C76B5F5-E4DC-4E60-B739-EC33987B1D4A}" srcOrd="0" destOrd="0" presId="urn:microsoft.com/office/officeart/2005/8/layout/hierarchy3"/>
    <dgm:cxn modelId="{D409F402-A8A0-472C-846D-325EEF0418A0}" type="presOf" srcId="{4D2DBAE7-69AF-4669-A30D-887FB8BDE854}" destId="{4B412215-D1DE-487F-9BBA-468C02E3A2BA}" srcOrd="1" destOrd="0" presId="urn:microsoft.com/office/officeart/2005/8/layout/hierarchy3"/>
    <dgm:cxn modelId="{4C4BF90B-3AB2-4EBE-8AB8-073E54C5E13D}" type="presOf" srcId="{4BBC1F2A-D6E1-4CDB-BFD1-E5607263DEF8}" destId="{579C225E-5EA6-4DBE-ADCA-58FCA885CA29}" srcOrd="0" destOrd="0" presId="urn:microsoft.com/office/officeart/2005/8/layout/hierarchy3"/>
    <dgm:cxn modelId="{96C4D14B-2392-4270-997D-085AA4D43965}" type="presOf" srcId="{E85233C1-F7FE-430F-965E-E6FCC15EB98B}" destId="{3B700A11-5CA6-420A-A646-20E8725F484E}" srcOrd="0" destOrd="0" presId="urn:microsoft.com/office/officeart/2005/8/layout/hierarchy3"/>
    <dgm:cxn modelId="{900C4D26-28F9-4AA2-91B3-E3B562C819E4}" srcId="{D180C69D-13C9-4486-B57E-B05273E7BB4A}" destId="{E76D2AEE-772E-4A73-838C-BC8342C22D2C}" srcOrd="1" destOrd="0" parTransId="{3640EF2B-5B11-4121-A7D4-A784956C7A27}" sibTransId="{65F54C3B-A665-41E9-B7F8-51106E40E18F}"/>
    <dgm:cxn modelId="{7C6A12D1-8871-47B2-A39B-FA4AB7F19FE1}" type="presOf" srcId="{59D9D17A-2E9E-4604-BB2E-BD1E79FA258C}" destId="{CE87DE33-B076-4158-825D-8F1779A6024A}" srcOrd="0" destOrd="0" presId="urn:microsoft.com/office/officeart/2005/8/layout/hierarchy3"/>
    <dgm:cxn modelId="{62213E55-8FDA-42E6-8CBD-E9B054FBE10D}" type="presOf" srcId="{ED7D5B3F-A7E2-4DA3-A6A8-D11D30E5BA5C}" destId="{40DABAD6-1EE6-45FF-B7F3-9E89B919DF03}" srcOrd="0" destOrd="0" presId="urn:microsoft.com/office/officeart/2005/8/layout/hierarchy3"/>
    <dgm:cxn modelId="{81754014-4E7F-437D-B4CB-92EFF8715D45}" srcId="{43D2EB29-1F3B-4DD4-B0F5-80DA3CBDA732}" destId="{92DD2166-127A-40D1-8A3E-D54A8F7B2699}" srcOrd="0" destOrd="0" parTransId="{9AACAE55-7F8F-425B-8CCD-F2798CB90642}" sibTransId="{72F25334-A2E9-43E9-A2BF-5A35A304F66A}"/>
    <dgm:cxn modelId="{4B3C8F5D-2A03-4575-8589-163BFFE1A059}" type="presOf" srcId="{4D2DBAE7-69AF-4669-A30D-887FB8BDE854}" destId="{826757B4-B697-4218-BC79-6B05877410BD}" srcOrd="0" destOrd="0" presId="urn:microsoft.com/office/officeart/2005/8/layout/hierarchy3"/>
    <dgm:cxn modelId="{B9CB10DC-293E-44AE-8DB1-A79F5DB5506C}" srcId="{43D2EB29-1F3B-4DD4-B0F5-80DA3CBDA732}" destId="{E85233C1-F7FE-430F-965E-E6FCC15EB98B}" srcOrd="1" destOrd="0" parTransId="{59D9D17A-2E9E-4604-BB2E-BD1E79FA258C}" sibTransId="{E21FBEC1-7627-4952-8FE5-657255C3EB98}"/>
    <dgm:cxn modelId="{CFCAD635-1727-4D03-980B-B6F4DBCB4F67}" type="presOf" srcId="{3640EF2B-5B11-4121-A7D4-A784956C7A27}" destId="{246286E8-F611-4730-BCB8-9724EE3A0C3B}" srcOrd="0" destOrd="0" presId="urn:microsoft.com/office/officeart/2005/8/layout/hierarchy3"/>
    <dgm:cxn modelId="{BDBCC619-271D-49C3-A350-10A8C0784DE3}" type="presOf" srcId="{43D2EB29-1F3B-4DD4-B0F5-80DA3CBDA732}" destId="{E9725B3F-6185-4DDC-9491-7CCEFBDDD16F}" srcOrd="0" destOrd="0" presId="urn:microsoft.com/office/officeart/2005/8/layout/hierarchy3"/>
    <dgm:cxn modelId="{AD399148-04C7-4FFF-A1B1-0B527659F2C2}" srcId="{AF7757C5-E793-4DEB-BFF3-4E96B04C40DA}" destId="{43D2EB29-1F3B-4DD4-B0F5-80DA3CBDA732}" srcOrd="1" destOrd="0" parTransId="{4C73E7B1-198C-45E0-8A68-2AB2E92464D3}" sibTransId="{4CFF2554-EAC0-4E4C-AD4B-04BF4B9B1FFC}"/>
    <dgm:cxn modelId="{3E984C39-1BAE-44F1-816E-B73355EFFA26}" srcId="{D180C69D-13C9-4486-B57E-B05273E7BB4A}" destId="{E3B7F3A3-39A0-4604-A641-3C9B1B60B361}" srcOrd="0" destOrd="0" parTransId="{287B83E5-E67C-4AE4-B987-C0C90B4EBEA8}" sibTransId="{6D28E6A1-4FA4-4DCB-8D0D-A84C60BD0EB5}"/>
    <dgm:cxn modelId="{0A04C048-625B-4489-BE00-5F0C529BBE0D}" type="presOf" srcId="{287B83E5-E67C-4AE4-B987-C0C90B4EBEA8}" destId="{E77E901F-422C-401C-A509-30FE1D3C36AC}" srcOrd="0" destOrd="0" presId="urn:microsoft.com/office/officeart/2005/8/layout/hierarchy3"/>
    <dgm:cxn modelId="{BD239831-AAE8-423F-A5A4-B6A9CBF2D441}" type="presOf" srcId="{D180C69D-13C9-4486-B57E-B05273E7BB4A}" destId="{7DCFCB83-52F8-443E-92D8-D44ED154109F}" srcOrd="0" destOrd="0" presId="urn:microsoft.com/office/officeart/2005/8/layout/hierarchy3"/>
    <dgm:cxn modelId="{0B013E0B-87AC-447E-AD3F-A2B8C4A98A03}" type="presOf" srcId="{AF7757C5-E793-4DEB-BFF3-4E96B04C40DA}" destId="{609FBF8D-2FE5-46A6-B9FF-B79EDA349D51}" srcOrd="0" destOrd="0" presId="urn:microsoft.com/office/officeart/2005/8/layout/hierarchy3"/>
    <dgm:cxn modelId="{77DEA1CC-EBA7-4D75-905E-7D0236F263A1}" srcId="{AF7757C5-E793-4DEB-BFF3-4E96B04C40DA}" destId="{4D2DBAE7-69AF-4669-A30D-887FB8BDE854}" srcOrd="0" destOrd="0" parTransId="{317CBB61-A78B-47EF-B040-8B7CFB75E4D6}" sibTransId="{366CF6FE-FC43-4D5E-B7A9-774C1AA5E18B}"/>
    <dgm:cxn modelId="{A3241F7F-35E4-4CB9-AF67-D696BCE15F51}" type="presOf" srcId="{24D69744-16F8-4447-9CFA-6BA39D1ACD29}" destId="{6DBF184F-5B7C-49F8-ACA3-F160D16C2489}" srcOrd="0" destOrd="0" presId="urn:microsoft.com/office/officeart/2005/8/layout/hierarchy3"/>
    <dgm:cxn modelId="{A9E83450-4324-4BDD-9A18-715ACC67D0A6}" srcId="{AF7757C5-E793-4DEB-BFF3-4E96B04C40DA}" destId="{D180C69D-13C9-4486-B57E-B05273E7BB4A}" srcOrd="2" destOrd="0" parTransId="{F61604E7-FA20-4982-9736-D692A53372E0}" sibTransId="{FA89D752-DCAD-467E-88E9-6B40F2C73C25}"/>
    <dgm:cxn modelId="{B397BFCA-D7E5-4AAE-AB62-996ABBFF2058}" type="presOf" srcId="{16553960-66A4-467D-9873-BCC32494CBB3}" destId="{04DAC4E6-6846-45A7-BC09-2A0B857104CA}" srcOrd="0" destOrd="0" presId="urn:microsoft.com/office/officeart/2005/8/layout/hierarchy3"/>
    <dgm:cxn modelId="{5D752678-28CF-44BE-AE13-5387CC41BE9C}" srcId="{4D2DBAE7-69AF-4669-A30D-887FB8BDE854}" destId="{4BBC1F2A-D6E1-4CDB-BFD1-E5607263DEF8}" srcOrd="1" destOrd="0" parTransId="{ED7D5B3F-A7E2-4DA3-A6A8-D11D30E5BA5C}" sibTransId="{8D17A90F-0F76-4608-ACCF-8C9FAEE89C28}"/>
    <dgm:cxn modelId="{F4E547CC-8E05-4FE6-9ABF-063108466AC3}" type="presOf" srcId="{92DD2166-127A-40D1-8A3E-D54A8F7B2699}" destId="{9A3BA4C1-F4E0-4945-96FA-8DDA88712B16}" srcOrd="0" destOrd="0" presId="urn:microsoft.com/office/officeart/2005/8/layout/hierarchy3"/>
    <dgm:cxn modelId="{FF66F81D-72AC-43E1-9963-1DF1F2E62696}" srcId="{4D2DBAE7-69AF-4669-A30D-887FB8BDE854}" destId="{24D69744-16F8-4447-9CFA-6BA39D1ACD29}" srcOrd="0" destOrd="0" parTransId="{16553960-66A4-467D-9873-BCC32494CBB3}" sibTransId="{D87CD600-B8F9-4D9D-9A34-46DCFD2AD982}"/>
    <dgm:cxn modelId="{B178A654-610F-447E-B2ED-93F3C74D3D17}" type="presOf" srcId="{9AACAE55-7F8F-425B-8CCD-F2798CB90642}" destId="{F9E250EC-B441-472C-8997-A8D4CD1AF569}" srcOrd="0" destOrd="0" presId="urn:microsoft.com/office/officeart/2005/8/layout/hierarchy3"/>
    <dgm:cxn modelId="{B751960F-0F22-4BB2-813B-7107F35BDE9D}" type="presOf" srcId="{D180C69D-13C9-4486-B57E-B05273E7BB4A}" destId="{E2B38022-BC7D-444C-A5D8-637E36532505}" srcOrd="1" destOrd="0" presId="urn:microsoft.com/office/officeart/2005/8/layout/hierarchy3"/>
    <dgm:cxn modelId="{20ADF1CA-6FB0-4180-A7CD-DE4C226AB675}" type="presParOf" srcId="{609FBF8D-2FE5-46A6-B9FF-B79EDA349D51}" destId="{AA30A76A-00E6-409E-93A9-72D15FA5F197}" srcOrd="0" destOrd="0" presId="urn:microsoft.com/office/officeart/2005/8/layout/hierarchy3"/>
    <dgm:cxn modelId="{E9B121F1-CE1C-411E-A22A-744107E4865E}" type="presParOf" srcId="{AA30A76A-00E6-409E-93A9-72D15FA5F197}" destId="{9B6A6591-00B7-47AF-A740-F285BB625366}" srcOrd="0" destOrd="0" presId="urn:microsoft.com/office/officeart/2005/8/layout/hierarchy3"/>
    <dgm:cxn modelId="{42EA030C-3A73-437A-A9C0-DE2D6F1C368A}" type="presParOf" srcId="{9B6A6591-00B7-47AF-A740-F285BB625366}" destId="{826757B4-B697-4218-BC79-6B05877410BD}" srcOrd="0" destOrd="0" presId="urn:microsoft.com/office/officeart/2005/8/layout/hierarchy3"/>
    <dgm:cxn modelId="{6952BB0D-DAD5-48D0-BF49-4A268B76628B}" type="presParOf" srcId="{9B6A6591-00B7-47AF-A740-F285BB625366}" destId="{4B412215-D1DE-487F-9BBA-468C02E3A2BA}" srcOrd="1" destOrd="0" presId="urn:microsoft.com/office/officeart/2005/8/layout/hierarchy3"/>
    <dgm:cxn modelId="{1CD019C0-C453-4F60-AF55-0D7E6C8216E5}" type="presParOf" srcId="{AA30A76A-00E6-409E-93A9-72D15FA5F197}" destId="{A2945D30-016F-4219-8269-ED38EC7CF956}" srcOrd="1" destOrd="0" presId="urn:microsoft.com/office/officeart/2005/8/layout/hierarchy3"/>
    <dgm:cxn modelId="{CC475F86-ED19-4E9E-A9BB-7D8AF1E8EA00}" type="presParOf" srcId="{A2945D30-016F-4219-8269-ED38EC7CF956}" destId="{04DAC4E6-6846-45A7-BC09-2A0B857104CA}" srcOrd="0" destOrd="0" presId="urn:microsoft.com/office/officeart/2005/8/layout/hierarchy3"/>
    <dgm:cxn modelId="{044EFEEF-646D-4BC1-8E8F-EA84EDFD0286}" type="presParOf" srcId="{A2945D30-016F-4219-8269-ED38EC7CF956}" destId="{6DBF184F-5B7C-49F8-ACA3-F160D16C2489}" srcOrd="1" destOrd="0" presId="urn:microsoft.com/office/officeart/2005/8/layout/hierarchy3"/>
    <dgm:cxn modelId="{1B2D0DE3-4832-4F48-ABB3-8CF6C2F2C085}" type="presParOf" srcId="{A2945D30-016F-4219-8269-ED38EC7CF956}" destId="{40DABAD6-1EE6-45FF-B7F3-9E89B919DF03}" srcOrd="2" destOrd="0" presId="urn:microsoft.com/office/officeart/2005/8/layout/hierarchy3"/>
    <dgm:cxn modelId="{5411FAC3-DFB7-4B77-8846-D81950D504CB}" type="presParOf" srcId="{A2945D30-016F-4219-8269-ED38EC7CF956}" destId="{579C225E-5EA6-4DBE-ADCA-58FCA885CA29}" srcOrd="3" destOrd="0" presId="urn:microsoft.com/office/officeart/2005/8/layout/hierarchy3"/>
    <dgm:cxn modelId="{D390E579-3A1E-45BA-B3F1-CED29E02ABE9}" type="presParOf" srcId="{609FBF8D-2FE5-46A6-B9FF-B79EDA349D51}" destId="{6ED8B448-716B-454B-A302-D8F850DDD0E8}" srcOrd="1" destOrd="0" presId="urn:microsoft.com/office/officeart/2005/8/layout/hierarchy3"/>
    <dgm:cxn modelId="{91ED9AB3-19C1-417F-8E61-F7B6E1B919B8}" type="presParOf" srcId="{6ED8B448-716B-454B-A302-D8F850DDD0E8}" destId="{67B5C76A-7C1D-4055-8720-96FC678D94A9}" srcOrd="0" destOrd="0" presId="urn:microsoft.com/office/officeart/2005/8/layout/hierarchy3"/>
    <dgm:cxn modelId="{85CA3263-061A-4433-AB87-487B1C669314}" type="presParOf" srcId="{67B5C76A-7C1D-4055-8720-96FC678D94A9}" destId="{E9725B3F-6185-4DDC-9491-7CCEFBDDD16F}" srcOrd="0" destOrd="0" presId="urn:microsoft.com/office/officeart/2005/8/layout/hierarchy3"/>
    <dgm:cxn modelId="{CC96DA73-D14E-4C44-9372-B32D9F0D7294}" type="presParOf" srcId="{67B5C76A-7C1D-4055-8720-96FC678D94A9}" destId="{898A0F80-E477-428E-954C-DB7E10A36446}" srcOrd="1" destOrd="0" presId="urn:microsoft.com/office/officeart/2005/8/layout/hierarchy3"/>
    <dgm:cxn modelId="{5414D5DC-B116-4307-9AD1-6D435FD5DBBB}" type="presParOf" srcId="{6ED8B448-716B-454B-A302-D8F850DDD0E8}" destId="{A5171832-5916-407E-900E-A28A0ECB4A5E}" srcOrd="1" destOrd="0" presId="urn:microsoft.com/office/officeart/2005/8/layout/hierarchy3"/>
    <dgm:cxn modelId="{58FF62E8-1C4F-466A-8EB6-00CD8677254A}" type="presParOf" srcId="{A5171832-5916-407E-900E-A28A0ECB4A5E}" destId="{F9E250EC-B441-472C-8997-A8D4CD1AF569}" srcOrd="0" destOrd="0" presId="urn:microsoft.com/office/officeart/2005/8/layout/hierarchy3"/>
    <dgm:cxn modelId="{3A632794-D616-4A91-8FE0-A40D22283065}" type="presParOf" srcId="{A5171832-5916-407E-900E-A28A0ECB4A5E}" destId="{9A3BA4C1-F4E0-4945-96FA-8DDA88712B16}" srcOrd="1" destOrd="0" presId="urn:microsoft.com/office/officeart/2005/8/layout/hierarchy3"/>
    <dgm:cxn modelId="{FD0923EA-CA49-484C-865B-B9E5144E9E77}" type="presParOf" srcId="{A5171832-5916-407E-900E-A28A0ECB4A5E}" destId="{CE87DE33-B076-4158-825D-8F1779A6024A}" srcOrd="2" destOrd="0" presId="urn:microsoft.com/office/officeart/2005/8/layout/hierarchy3"/>
    <dgm:cxn modelId="{E489F205-6413-454A-80FF-6C2B61D65FA7}" type="presParOf" srcId="{A5171832-5916-407E-900E-A28A0ECB4A5E}" destId="{3B700A11-5CA6-420A-A646-20E8725F484E}" srcOrd="3" destOrd="0" presId="urn:microsoft.com/office/officeart/2005/8/layout/hierarchy3"/>
    <dgm:cxn modelId="{DB4E920B-DCB5-4929-B08B-825683D08E84}" type="presParOf" srcId="{609FBF8D-2FE5-46A6-B9FF-B79EDA349D51}" destId="{65BCBDBE-E5CC-4EA9-8268-43A8C2A3914A}" srcOrd="2" destOrd="0" presId="urn:microsoft.com/office/officeart/2005/8/layout/hierarchy3"/>
    <dgm:cxn modelId="{71041931-4757-4990-ABC3-520E81587C13}" type="presParOf" srcId="{65BCBDBE-E5CC-4EA9-8268-43A8C2A3914A}" destId="{57A658AA-FEE3-41C9-B806-225FE645A5DB}" srcOrd="0" destOrd="0" presId="urn:microsoft.com/office/officeart/2005/8/layout/hierarchy3"/>
    <dgm:cxn modelId="{FE4222DB-A764-4D93-8783-EC125755C9B1}" type="presParOf" srcId="{57A658AA-FEE3-41C9-B806-225FE645A5DB}" destId="{7DCFCB83-52F8-443E-92D8-D44ED154109F}" srcOrd="0" destOrd="0" presId="urn:microsoft.com/office/officeart/2005/8/layout/hierarchy3"/>
    <dgm:cxn modelId="{20B9658E-BF29-4263-AA5C-0B3870D91AC5}" type="presParOf" srcId="{57A658AA-FEE3-41C9-B806-225FE645A5DB}" destId="{E2B38022-BC7D-444C-A5D8-637E36532505}" srcOrd="1" destOrd="0" presId="urn:microsoft.com/office/officeart/2005/8/layout/hierarchy3"/>
    <dgm:cxn modelId="{1617B229-81E3-4E09-873B-54DF9491538B}" type="presParOf" srcId="{65BCBDBE-E5CC-4EA9-8268-43A8C2A3914A}" destId="{CCB859EC-0FDA-4FE3-8664-E72FC5C8E51B}" srcOrd="1" destOrd="0" presId="urn:microsoft.com/office/officeart/2005/8/layout/hierarchy3"/>
    <dgm:cxn modelId="{38CC6625-7BD8-4755-B987-AE65ECF9D0E2}" type="presParOf" srcId="{CCB859EC-0FDA-4FE3-8664-E72FC5C8E51B}" destId="{E77E901F-422C-401C-A509-30FE1D3C36AC}" srcOrd="0" destOrd="0" presId="urn:microsoft.com/office/officeart/2005/8/layout/hierarchy3"/>
    <dgm:cxn modelId="{661141FC-15DF-4D81-87BA-271896C8B2B8}" type="presParOf" srcId="{CCB859EC-0FDA-4FE3-8664-E72FC5C8E51B}" destId="{2C76B5F5-E4DC-4E60-B739-EC33987B1D4A}" srcOrd="1" destOrd="0" presId="urn:microsoft.com/office/officeart/2005/8/layout/hierarchy3"/>
    <dgm:cxn modelId="{CE7BBA49-CB5C-4DA4-A130-14385C9CE550}" type="presParOf" srcId="{CCB859EC-0FDA-4FE3-8664-E72FC5C8E51B}" destId="{246286E8-F611-4730-BCB8-9724EE3A0C3B}" srcOrd="2" destOrd="0" presId="urn:microsoft.com/office/officeart/2005/8/layout/hierarchy3"/>
    <dgm:cxn modelId="{8F1B8C26-F053-4344-8A9C-D7CAD3FF9BA0}" type="presParOf" srcId="{CCB859EC-0FDA-4FE3-8664-E72FC5C8E51B}" destId="{4E4FABA6-9067-4835-8B0F-9A999AFD5AA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757B4-B697-4218-BC79-6B05877410BD}">
      <dsp:nvSpPr>
        <dsp:cNvPr id="0" name=""/>
        <dsp:cNvSpPr/>
      </dsp:nvSpPr>
      <dsp:spPr>
        <a:xfrm>
          <a:off x="3718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</a:t>
          </a:r>
          <a:endParaRPr lang="ru-RU" sz="1800" kern="1200" dirty="0"/>
        </a:p>
      </dsp:txBody>
      <dsp:txXfrm>
        <a:off x="28080" y="188829"/>
        <a:ext cx="1614827" cy="783051"/>
      </dsp:txXfrm>
    </dsp:sp>
    <dsp:sp modelId="{04DAC4E6-6846-45A7-BC09-2A0B857104CA}">
      <dsp:nvSpPr>
        <dsp:cNvPr id="0" name=""/>
        <dsp:cNvSpPr/>
      </dsp:nvSpPr>
      <dsp:spPr>
        <a:xfrm>
          <a:off x="170073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F184F-5B7C-49F8-ACA3-F160D16C2489}">
      <dsp:nvSpPr>
        <dsp:cNvPr id="0" name=""/>
        <dsp:cNvSpPr/>
      </dsp:nvSpPr>
      <dsp:spPr>
        <a:xfrm>
          <a:off x="336428" y="1204187"/>
          <a:ext cx="1666093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47,8%</a:t>
          </a:r>
          <a:endParaRPr lang="ru-RU" sz="4000" kern="1200" dirty="0"/>
        </a:p>
      </dsp:txBody>
      <dsp:txXfrm>
        <a:off x="360790" y="1228549"/>
        <a:ext cx="1617369" cy="783051"/>
      </dsp:txXfrm>
    </dsp:sp>
    <dsp:sp modelId="{40DABAD6-1EE6-45FF-B7F3-9E89B919DF03}">
      <dsp:nvSpPr>
        <dsp:cNvPr id="0" name=""/>
        <dsp:cNvSpPr/>
      </dsp:nvSpPr>
      <dsp:spPr>
        <a:xfrm>
          <a:off x="170073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225E-5EA6-4DBE-ADCA-58FCA885CA29}">
      <dsp:nvSpPr>
        <dsp:cNvPr id="0" name=""/>
        <dsp:cNvSpPr/>
      </dsp:nvSpPr>
      <dsp:spPr>
        <a:xfrm>
          <a:off x="336428" y="2243906"/>
          <a:ext cx="1946914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17 653,3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360790" y="2268268"/>
        <a:ext cx="1898190" cy="783051"/>
      </dsp:txXfrm>
    </dsp:sp>
    <dsp:sp modelId="{E9725B3F-6185-4DDC-9491-7CCEFBDDD16F}">
      <dsp:nvSpPr>
        <dsp:cNvPr id="0" name=""/>
        <dsp:cNvSpPr/>
      </dsp:nvSpPr>
      <dsp:spPr>
        <a:xfrm>
          <a:off x="2366520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endParaRPr lang="ru-RU" sz="1800" kern="1200" dirty="0"/>
        </a:p>
      </dsp:txBody>
      <dsp:txXfrm>
        <a:off x="2390882" y="188829"/>
        <a:ext cx="1614827" cy="783051"/>
      </dsp:txXfrm>
    </dsp:sp>
    <dsp:sp modelId="{F9E250EC-B441-472C-8997-A8D4CD1AF569}">
      <dsp:nvSpPr>
        <dsp:cNvPr id="0" name=""/>
        <dsp:cNvSpPr/>
      </dsp:nvSpPr>
      <dsp:spPr>
        <a:xfrm>
          <a:off x="2532876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BA4C1-F4E0-4945-96FA-8DDA88712B16}">
      <dsp:nvSpPr>
        <dsp:cNvPr id="0" name=""/>
        <dsp:cNvSpPr/>
      </dsp:nvSpPr>
      <dsp:spPr>
        <a:xfrm>
          <a:off x="2699231" y="1204187"/>
          <a:ext cx="1774131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15,4%</a:t>
          </a:r>
          <a:endParaRPr lang="ru-RU" sz="4000" kern="1200" dirty="0"/>
        </a:p>
      </dsp:txBody>
      <dsp:txXfrm>
        <a:off x="2723593" y="1228549"/>
        <a:ext cx="1725407" cy="783051"/>
      </dsp:txXfrm>
    </dsp:sp>
    <dsp:sp modelId="{CE87DE33-B076-4158-825D-8F1779A6024A}">
      <dsp:nvSpPr>
        <dsp:cNvPr id="0" name=""/>
        <dsp:cNvSpPr/>
      </dsp:nvSpPr>
      <dsp:spPr>
        <a:xfrm>
          <a:off x="2532876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00A11-5CA6-420A-A646-20E8725F484E}">
      <dsp:nvSpPr>
        <dsp:cNvPr id="0" name=""/>
        <dsp:cNvSpPr/>
      </dsp:nvSpPr>
      <dsp:spPr>
        <a:xfrm>
          <a:off x="2699231" y="2243906"/>
          <a:ext cx="2037119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5 691,3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2723593" y="2268268"/>
        <a:ext cx="1988395" cy="783051"/>
      </dsp:txXfrm>
    </dsp:sp>
    <dsp:sp modelId="{7DCFCB83-52F8-443E-92D8-D44ED154109F}">
      <dsp:nvSpPr>
        <dsp:cNvPr id="0" name=""/>
        <dsp:cNvSpPr/>
      </dsp:nvSpPr>
      <dsp:spPr>
        <a:xfrm>
          <a:off x="4819528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4843890" y="188829"/>
        <a:ext cx="1614827" cy="783051"/>
      </dsp:txXfrm>
    </dsp:sp>
    <dsp:sp modelId="{E77E901F-422C-401C-A509-30FE1D3C36AC}">
      <dsp:nvSpPr>
        <dsp:cNvPr id="0" name=""/>
        <dsp:cNvSpPr/>
      </dsp:nvSpPr>
      <dsp:spPr>
        <a:xfrm>
          <a:off x="4985883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B5F5-E4DC-4E60-B739-EC33987B1D4A}">
      <dsp:nvSpPr>
        <dsp:cNvPr id="0" name=""/>
        <dsp:cNvSpPr/>
      </dsp:nvSpPr>
      <dsp:spPr>
        <a:xfrm>
          <a:off x="5152238" y="1204187"/>
          <a:ext cx="2116091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36,8%</a:t>
          </a:r>
          <a:endParaRPr lang="ru-RU" sz="4000" kern="1200" dirty="0"/>
        </a:p>
      </dsp:txBody>
      <dsp:txXfrm>
        <a:off x="5176600" y="1228549"/>
        <a:ext cx="2067367" cy="783051"/>
      </dsp:txXfrm>
    </dsp:sp>
    <dsp:sp modelId="{246286E8-F611-4730-BCB8-9724EE3A0C3B}">
      <dsp:nvSpPr>
        <dsp:cNvPr id="0" name=""/>
        <dsp:cNvSpPr/>
      </dsp:nvSpPr>
      <dsp:spPr>
        <a:xfrm>
          <a:off x="4985883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ABA6-9067-4835-8B0F-9A999AFD5AAA}">
      <dsp:nvSpPr>
        <dsp:cNvPr id="0" name=""/>
        <dsp:cNvSpPr/>
      </dsp:nvSpPr>
      <dsp:spPr>
        <a:xfrm>
          <a:off x="5152238" y="2243906"/>
          <a:ext cx="2037119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13 596,1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</a:p>
      </dsp:txBody>
      <dsp:txXfrm>
        <a:off x="5176600" y="2268268"/>
        <a:ext cx="1988395" cy="78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0.29618</cdr:x>
      <cdr:y>0.42647</cdr:y>
    </cdr:from>
    <cdr:to>
      <cdr:x>0.47221</cdr:x>
      <cdr:y>0.56702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2024" y="2088232"/>
          <a:ext cx="1368176" cy="688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cs typeface="Times New Roman" panose="02020603050405020304" pitchFamily="18" charset="0"/>
            </a:rPr>
            <a:t>76,0</a:t>
          </a:r>
          <a:r>
            <a:rPr lang="ru-RU" sz="2800" b="1" dirty="0" smtClean="0">
              <a:solidFill>
                <a:schemeClr val="tx1"/>
              </a:solidFill>
              <a:effectLst/>
              <a:cs typeface="Times New Roman" panose="02020603050405020304" pitchFamily="18" charset="0"/>
            </a:rPr>
            <a:t> %</a:t>
          </a:r>
          <a:endParaRPr lang="ru-RU" sz="2800" b="1" dirty="0">
            <a:solidFill>
              <a:schemeClr val="tx1"/>
            </a:solidFill>
            <a:effectLst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0.79412</cdr:y>
    </cdr:from>
    <cdr:to>
      <cdr:x>0.3703</cdr:x>
      <cdr:y>0.88236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3888444"/>
          <a:ext cx="2878088" cy="4320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cs typeface="Times New Roman" panose="02020603050405020304" pitchFamily="18" charset="0"/>
            </a:rPr>
            <a:t>25 678,1 тыс. рублей</a:t>
          </a:r>
          <a:endParaRPr lang="ru-RU" sz="2000" b="1" dirty="0">
            <a:solidFill>
              <a:schemeClr val="tx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0.69456</cdr:x>
      <cdr:y>0.39706</cdr:y>
    </cdr:from>
    <cdr:to>
      <cdr:x>0.8122</cdr:x>
      <cdr:y>0.5838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8368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0.6575</cdr:x>
      <cdr:y>0.32353</cdr:y>
    </cdr:from>
    <cdr:to>
      <cdr:x>0.77514</cdr:x>
      <cdr:y>0.51027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10336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cs typeface="Times New Roman" panose="02020603050405020304" pitchFamily="18" charset="0"/>
            </a:rPr>
            <a:t>24,0 %</a:t>
          </a:r>
          <a:endParaRPr lang="ru-RU" sz="2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0.58338</cdr:x>
      <cdr:y>0.13235</cdr:y>
    </cdr:from>
    <cdr:to>
      <cdr:x>0.99074</cdr:x>
      <cdr:y>0.3191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34272" y="648072"/>
          <a:ext cx="3166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0.86132</cdr:x>
      <cdr:y>0.19118</cdr:y>
    </cdr:from>
    <cdr:to>
      <cdr:x>0.97897</cdr:x>
      <cdr:y>0.37792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4512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F93848-11DC-447E-B293-CEEE57E94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10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977"/>
            <a:ext cx="794131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43268B-4ABA-4A35-8278-855EB0F94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46364-D3D9-4FFA-A232-DB40AF071D6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53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3268B-4ABA-4A35-8278-855EB0F940B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00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B98A46-58F1-48B9-BD68-1CEF13F4D6C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8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33EBA7-9743-4002-8893-DE17B5341D8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35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B65BB-97BE-4068-8489-7B874C39A9E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6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C07C58-6F98-4CEB-A8BC-38FE78F638E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114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347DB-BB48-4439-A14B-CAFF6D6CCB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487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A3D04F-6571-4E9F-BFAE-D0F170B995F5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858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12828-EC75-4303-BE95-472CA374E4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6735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4D4FD-2374-4789-BA6B-DB469E31C7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54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AB99-392C-4FAE-9C03-CEE0F91C7D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133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5922-9ED2-4A66-83F2-48F6C8FAB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6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A187-E9AA-4EBC-A226-F3C6FEFC76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819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C276-C98C-42B4-94F3-617EA3AFE5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0429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0592B-E9BF-4003-951D-893FD88D15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294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D7FA-1F1E-46B2-A3FA-9F22FF84D4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480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5EF17-410D-4D64-8CF2-83E077DB59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6751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92B7F-310E-4245-91FF-59152843DA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6458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C8AF6-23AB-4284-B2A7-CEC33EBA77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2891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B8014-E27D-450A-A232-98E0A6330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5512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B40A5F-BBC1-4859-A557-3250535959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6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92" y="0"/>
            <a:ext cx="9144000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16413" y="2348880"/>
            <a:ext cx="9109075" cy="3477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 ДЛЯ ГРАЖДАН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 и</a:t>
            </a:r>
            <a:r>
              <a:rPr lang="ru-RU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сполнени</a:t>
            </a:r>
            <a:r>
              <a:rPr lang="en-US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бюджета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муниципального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образования «Светогорское городское поселение»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1 квартал 2022 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0" y="548680"/>
            <a:ext cx="1068327" cy="1318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Rectangle 48"/>
          <p:cNvSpPr>
            <a:spLocks noGrp="1" noChangeArrowheads="1"/>
          </p:cNvSpPr>
          <p:nvPr>
            <p:ph type="title"/>
          </p:nvPr>
        </p:nvSpPr>
        <p:spPr>
          <a:xfrm>
            <a:off x="1206975" y="486012"/>
            <a:ext cx="8062913" cy="7143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МП «Развитие форм местного самоуправления </a:t>
            </a:r>
            <a:b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социальной активности населения на территории </a:t>
            </a:r>
            <a:b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</a:p>
        </p:txBody>
      </p:sp>
      <p:sp>
        <p:nvSpPr>
          <p:cNvPr id="9237" name="Прямоугольник 3"/>
          <p:cNvSpPr>
            <a:spLocks noChangeArrowheads="1"/>
          </p:cNvSpPr>
          <p:nvPr/>
        </p:nvSpPr>
        <p:spPr bwMode="auto">
          <a:xfrm>
            <a:off x="2071688" y="2857500"/>
            <a:ext cx="754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42" y="221354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1556792"/>
            <a:ext cx="468052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458,5 тыс.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2348880"/>
            <a:ext cx="7259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Нормативное</a:t>
            </a:r>
            <a:r>
              <a:rPr lang="ru-RU" sz="1600" dirty="0"/>
              <a:t>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600" dirty="0" smtClean="0"/>
              <a:t>») </a:t>
            </a:r>
            <a:r>
              <a:rPr lang="ru-RU" sz="1600" dirty="0"/>
              <a:t>– </a:t>
            </a:r>
            <a:r>
              <a:rPr lang="ru-RU" sz="1600" b="1" i="1" dirty="0" smtClean="0"/>
              <a:t>449,3 тыс. рублей</a:t>
            </a:r>
          </a:p>
          <a:p>
            <a:pPr algn="just">
              <a:lnSpc>
                <a:spcPct val="150000"/>
              </a:lnSpc>
            </a:pPr>
            <a:endParaRPr lang="ru-RU" sz="12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популяризация 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</a:t>
            </a:r>
            <a:r>
              <a:rPr lang="ru-RU" sz="1600" dirty="0" smtClean="0"/>
              <a:t>(поздравительные открытки</a:t>
            </a:r>
            <a:r>
              <a:rPr lang="ru-RU" sz="1600" dirty="0"/>
              <a:t>, </a:t>
            </a:r>
            <a:r>
              <a:rPr lang="ru-RU" sz="1600" dirty="0" smtClean="0"/>
              <a:t>цветы</a:t>
            </a:r>
            <a:r>
              <a:rPr lang="ru-RU" sz="1600" dirty="0"/>
              <a:t>) – </a:t>
            </a:r>
            <a:r>
              <a:rPr lang="ru-RU" sz="1600" b="1" i="1" dirty="0" smtClean="0"/>
              <a:t>9,2 тыс.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01491"/>
            <a:ext cx="1797114" cy="161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1324" cy="683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514989" y="132623"/>
            <a:ext cx="7596335" cy="8778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«Безопасность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«Светогорское городское поселение»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60648"/>
            <a:ext cx="1018120" cy="1243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059832" y="983506"/>
            <a:ext cx="4680520" cy="5507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427,2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4031" y="1536841"/>
            <a:ext cx="664765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800" dirty="0" smtClean="0"/>
              <a:t>Оказание </a:t>
            </a:r>
            <a:r>
              <a:rPr lang="ru-RU" altLang="ru-RU" sz="1800" dirty="0"/>
              <a:t>услуг по обеспечению готовности к оперативному реагированию на чрезвычайные ситуации и проведению работ по их ликвидации</a:t>
            </a:r>
            <a:r>
              <a:rPr lang="ru-RU" sz="1800" dirty="0" smtClean="0"/>
              <a:t> </a:t>
            </a:r>
            <a:r>
              <a:rPr lang="ru-RU" sz="1800" dirty="0"/>
              <a:t>– </a:t>
            </a:r>
            <a:r>
              <a:rPr lang="ru-RU" sz="1800" b="1" i="1" dirty="0" smtClean="0"/>
              <a:t>23,0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/>
              <a:t>О</a:t>
            </a:r>
            <a:r>
              <a:rPr lang="ru-RU" sz="1800" dirty="0" smtClean="0"/>
              <a:t>бслуживание </a:t>
            </a:r>
            <a:r>
              <a:rPr lang="ru-RU" sz="1800" dirty="0"/>
              <a:t>аппаратно-программного комплекса автоматизированной информационной системы «Безопасный город</a:t>
            </a:r>
            <a:r>
              <a:rPr lang="ru-RU" sz="1800" dirty="0" smtClean="0"/>
              <a:t>» </a:t>
            </a:r>
            <a:r>
              <a:rPr lang="ru-RU" sz="1800" dirty="0"/>
              <a:t>– </a:t>
            </a:r>
            <a:r>
              <a:rPr lang="ru-RU" sz="1800" b="1" i="1" dirty="0" smtClean="0"/>
              <a:t>33,3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Обеспечение общественного порядка и профилактика правонарушений на территории ЛО </a:t>
            </a:r>
            <a:r>
              <a:rPr lang="ru-RU" sz="1800" b="1" i="1" dirty="0" smtClean="0"/>
              <a:t>– 370,9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ea typeface="Times New Roman" panose="02020603050405020304" pitchFamily="18" charset="0"/>
              </a:rPr>
              <a:t>О</a:t>
            </a:r>
            <a:r>
              <a:rPr lang="ru-RU" sz="1800" dirty="0" smtClean="0">
                <a:ea typeface="Times New Roman" panose="02020603050405020304" pitchFamily="18" charset="0"/>
              </a:rPr>
              <a:t>беспечение </a:t>
            </a:r>
            <a:r>
              <a:rPr lang="ru-RU" sz="1800" dirty="0">
                <a:ea typeface="Times New Roman" panose="02020603050405020304" pitchFamily="18" charset="0"/>
              </a:rPr>
              <a:t>выполнения органами местного самоуправления муниципальных образований отдельных государственных полномочий Ленинградской области в сфере административных правоотношений – </a:t>
            </a:r>
            <a:r>
              <a:rPr lang="ru-RU" sz="1800" b="1" i="1" dirty="0">
                <a:ea typeface="Times New Roman" panose="02020603050405020304" pitchFamily="18" charset="0"/>
              </a:rPr>
              <a:t>0,2 тыс. рублей</a:t>
            </a:r>
            <a:endParaRPr lang="ru-RU" sz="1800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82" y="2276872"/>
            <a:ext cx="2127349" cy="16173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82" y="4881899"/>
            <a:ext cx="2235675" cy="174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1324" cy="683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Rectangle 48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128791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«Развитие и поддержка малого и среднего предпринимательства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МО «Светогорское городское поселение»»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92" y="332656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804054" y="1284375"/>
            <a:ext cx="4680520" cy="5176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1856109"/>
            <a:ext cx="8051410" cy="156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1800" dirty="0" smtClean="0"/>
              <a:t>Услуги по изготовлению дипломов, </a:t>
            </a:r>
            <a:r>
              <a:rPr lang="ru-RU" altLang="ru-RU" sz="1800" dirty="0"/>
              <a:t>посвященных награждению субъектов малого, среднего предпринимательства, самозанятых граждан, потребительского рынка, достигших наибольших результатов по итогам работы за год </a:t>
            </a:r>
            <a:r>
              <a:rPr lang="ru-RU" sz="1800" dirty="0" smtClean="0"/>
              <a:t>– </a:t>
            </a:r>
            <a:r>
              <a:rPr lang="ru-RU" sz="1800" b="1" i="1" dirty="0" smtClean="0"/>
              <a:t>20,0 тыс. рублей</a:t>
            </a:r>
          </a:p>
          <a:p>
            <a:pPr algn="just">
              <a:lnSpc>
                <a:spcPct val="150000"/>
              </a:lnSpc>
            </a:pPr>
            <a:endParaRPr lang="ru-RU" sz="1800" b="1" i="1" dirty="0" smtClean="0"/>
          </a:p>
        </p:txBody>
      </p:sp>
      <p:pic>
        <p:nvPicPr>
          <p:cNvPr id="1028" name="Picture 4" descr="https://ourreg.ru/wp-content/uploads/2020/04/podderzhka-bizne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48015"/>
            <a:ext cx="5616624" cy="32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09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Rectangle 48"/>
          <p:cNvSpPr>
            <a:spLocks noGrp="1" noChangeArrowheads="1"/>
          </p:cNvSpPr>
          <p:nvPr>
            <p:ph type="title"/>
          </p:nvPr>
        </p:nvSpPr>
        <p:spPr>
          <a:xfrm>
            <a:off x="1473601" y="214313"/>
            <a:ext cx="7619362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61" y="214313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1393101"/>
            <a:ext cx="4680520" cy="525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12 219,8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3099" y="2043408"/>
            <a:ext cx="7089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ru-RU" sz="16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К</a:t>
            </a:r>
            <a:r>
              <a:rPr lang="ru-RU" sz="1600" b="1" i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омплекс </a:t>
            </a:r>
            <a:r>
              <a:rPr lang="ru-RU" sz="16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«Повышение уровня благоустройства территорий населённых пунктов</a:t>
            </a:r>
            <a:r>
              <a:rPr lang="ru-RU" sz="16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lvl="0" algn="ctr" eaLnBrk="1" hangingPunct="1"/>
            <a:endParaRPr lang="ru-RU" sz="1600" b="1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Уличное освещение – </a:t>
            </a:r>
            <a:r>
              <a:rPr lang="ru-RU" sz="1600" b="1" i="1" dirty="0" smtClean="0"/>
              <a:t>2 714,9 тыс. рублей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Эксплуатационно</a:t>
            </a:r>
            <a:r>
              <a:rPr lang="ru-RU" sz="1600" dirty="0"/>
              <a:t>-</a:t>
            </a:r>
            <a:r>
              <a:rPr lang="ru-RU" sz="1600" dirty="0" smtClean="0"/>
              <a:t>техническое обслуживание объектов наружного освещения – </a:t>
            </a:r>
            <a:r>
              <a:rPr lang="ru-RU" sz="1600" b="1" i="1" dirty="0" smtClean="0"/>
              <a:t>366,6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Механизированная уборка дорог</a:t>
            </a:r>
            <a:r>
              <a:rPr lang="ru-RU" sz="1600" dirty="0"/>
              <a:t>, общественных территорий (содержание парка, детских площадок, мемориалов и т.д.) – </a:t>
            </a:r>
            <a:r>
              <a:rPr lang="ru-RU" sz="1600" b="1" i="1" dirty="0" smtClean="0"/>
              <a:t>7 242,9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16" y="1656084"/>
            <a:ext cx="1731281" cy="1048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" y="2956948"/>
            <a:ext cx="1795152" cy="15575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46181"/>
            <a:ext cx="2016224" cy="1350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55" y="5385195"/>
            <a:ext cx="1786564" cy="13346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4514484"/>
            <a:ext cx="1744708" cy="2192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413656" y="332656"/>
            <a:ext cx="7600829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1477509"/>
            <a:ext cx="4680520" cy="484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12 219,8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1694" y="2052415"/>
            <a:ext cx="7096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8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«Обеспечение качественным </a:t>
            </a:r>
            <a:r>
              <a:rPr lang="ru-RU" sz="1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жильем </a:t>
            </a:r>
            <a:r>
              <a:rPr lang="ru-RU" sz="1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cs typeface="Times New Roman" panose="02020603050405020304" pitchFamily="18" charset="0"/>
              </a:rPr>
              <a:t>Взносы </a:t>
            </a:r>
            <a:r>
              <a:rPr lang="ru-RU" sz="1600" dirty="0">
                <a:cs typeface="Times New Roman" panose="02020603050405020304" pitchFamily="18" charset="0"/>
              </a:rPr>
              <a:t>на капитальный ремонт за муниципальные жилые помещения  </a:t>
            </a:r>
            <a:r>
              <a:rPr lang="ru-RU" sz="1600" dirty="0" smtClean="0">
                <a:cs typeface="Times New Roman" panose="02020603050405020304" pitchFamily="18" charset="0"/>
              </a:rPr>
              <a:t>– </a:t>
            </a:r>
            <a:br>
              <a:rPr lang="ru-RU" sz="1600" dirty="0" smtClean="0">
                <a:cs typeface="Times New Roman" panose="02020603050405020304" pitchFamily="18" charset="0"/>
              </a:rPr>
            </a:br>
            <a:r>
              <a:rPr lang="ru-RU" sz="1600" b="1" i="1" dirty="0" smtClean="0">
                <a:cs typeface="Times New Roman" panose="02020603050405020304" pitchFamily="18" charset="0"/>
              </a:rPr>
              <a:t>1 110,4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5" y="4581128"/>
            <a:ext cx="1489348" cy="1489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" y="2587280"/>
            <a:ext cx="1746690" cy="13100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1809192" y="3701281"/>
            <a:ext cx="709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8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</a:t>
            </a:r>
            <a:r>
              <a:rPr lang="ru-RU" altLang="ru-RU" sz="18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Обеспечение устойчивого функционирования и развития коммунальной и инженерной инфраструктуры и повышение энергоэффективности</a:t>
            </a:r>
            <a:r>
              <a:rPr lang="ru-RU" sz="18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800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cs typeface="Times New Roman" panose="02020603050405020304" pitchFamily="18" charset="0"/>
              </a:rPr>
              <a:t>Оценка рыночной стоимости годовой арендной платы сетей </a:t>
            </a:r>
            <a:r>
              <a:rPr lang="ru-RU" sz="1600" dirty="0" smtClean="0">
                <a:cs typeface="Times New Roman" panose="02020603050405020304" pitchFamily="18" charset="0"/>
              </a:rPr>
              <a:t>электроснабжения – </a:t>
            </a:r>
            <a:r>
              <a:rPr lang="ru-RU" sz="1600" b="1" i="1" dirty="0" smtClean="0">
                <a:cs typeface="Times New Roman" panose="02020603050405020304" pitchFamily="18" charset="0"/>
              </a:rPr>
              <a:t>25,0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cs typeface="Times New Roman" panose="02020603050405020304" pitchFamily="18" charset="0"/>
              </a:rPr>
              <a:t>Работы </a:t>
            </a:r>
            <a:r>
              <a:rPr lang="ru-RU" sz="1600" dirty="0">
                <a:cs typeface="Times New Roman" panose="02020603050405020304" pitchFamily="18" charset="0"/>
              </a:rPr>
              <a:t>по монтажу насосного </a:t>
            </a:r>
            <a:r>
              <a:rPr lang="ru-RU" sz="1600" dirty="0" smtClean="0">
                <a:cs typeface="Times New Roman" panose="02020603050405020304" pitchFamily="18" charset="0"/>
              </a:rPr>
              <a:t>оборудования по адресу: </a:t>
            </a:r>
            <a:r>
              <a:rPr lang="ru-RU" sz="1600" dirty="0">
                <a:cs typeface="Times New Roman" panose="02020603050405020304" pitchFamily="18" charset="0"/>
              </a:rPr>
              <a:t>гп</a:t>
            </a:r>
            <a:r>
              <a:rPr lang="ru-RU" sz="1600" dirty="0" smtClean="0">
                <a:cs typeface="Times New Roman" panose="02020603050405020304" pitchFamily="18" charset="0"/>
              </a:rPr>
              <a:t>. Лесогорский, ул. Гагарина д. 7, 9, 11, 13 – </a:t>
            </a:r>
            <a:r>
              <a:rPr lang="ru-RU" sz="1600" b="1" i="1" dirty="0" smtClean="0">
                <a:cs typeface="Times New Roman" panose="02020603050405020304" pitchFamily="18" charset="0"/>
              </a:rPr>
              <a:t>760,0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36112847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0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73815" y="332656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1779917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12 423,7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3656" y="4444245"/>
            <a:ext cx="7537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культуры»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Предоставление субсидии на </a:t>
            </a:r>
            <a:r>
              <a:rPr lang="ru-RU" sz="1400" dirty="0"/>
              <a:t>выполнение муниципального </a:t>
            </a:r>
            <a:r>
              <a:rPr lang="ru-RU" sz="1400" dirty="0" smtClean="0"/>
              <a:t>задания </a:t>
            </a:r>
            <a:r>
              <a:rPr lang="ru-RU" sz="1400" dirty="0"/>
              <a:t>МБУ «</a:t>
            </a:r>
            <a:r>
              <a:rPr lang="ru-RU" sz="1400" dirty="0" smtClean="0"/>
              <a:t>КСК</a:t>
            </a:r>
            <a:br>
              <a:rPr lang="ru-RU" sz="1400" dirty="0" smtClean="0"/>
            </a:b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Светогорска» на </a:t>
            </a:r>
            <a:r>
              <a:rPr lang="ru-RU" sz="1400" dirty="0"/>
              <a:t>организацию деятельности клубных </a:t>
            </a:r>
            <a:r>
              <a:rPr lang="ru-RU" sz="1400" dirty="0" smtClean="0"/>
              <a:t>формирований и </a:t>
            </a:r>
            <a:r>
              <a:rPr lang="ru-RU" sz="1400" dirty="0"/>
              <a:t>формирований самодеятельного народного творчества, библиотечное, библиографическое и информационное обслуживание </a:t>
            </a:r>
            <a:r>
              <a:rPr lang="ru-RU" sz="1400" dirty="0" smtClean="0"/>
              <a:t>пользователей библиотек  </a:t>
            </a:r>
            <a:r>
              <a:rPr lang="ru-RU" sz="1400" dirty="0"/>
              <a:t>и на содержание (эксплуатацию) имущества, </a:t>
            </a:r>
            <a:r>
              <a:rPr lang="ru-RU" sz="1400" dirty="0" smtClean="0"/>
              <a:t>находящегося в </a:t>
            </a:r>
            <a:r>
              <a:rPr lang="ru-RU" sz="1400" dirty="0"/>
              <a:t>государственной (муниципальной) собственности  </a:t>
            </a:r>
            <a:r>
              <a:rPr lang="ru-RU" sz="1400" dirty="0" smtClean="0"/>
              <a:t>–</a:t>
            </a:r>
            <a:br>
              <a:rPr lang="ru-RU" sz="1400" dirty="0" smtClean="0"/>
            </a:br>
            <a:r>
              <a:rPr lang="ru-RU" sz="1400" b="1" i="1" dirty="0" smtClean="0"/>
              <a:t>6 393,3 тыс. рублей;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5010969"/>
            <a:ext cx="1334757" cy="13347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2733865"/>
            <a:ext cx="1430026" cy="14300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1413656" y="2558540"/>
            <a:ext cx="75379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процессных </a:t>
            </a:r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молодежной политики»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Предоставление </a:t>
            </a:r>
            <a:r>
              <a:rPr lang="ru-RU" sz="1400" dirty="0">
                <a:cs typeface="Times New Roman" panose="02020603050405020304" pitchFamily="18" charset="0"/>
              </a:rPr>
              <a:t>субсидии на выполнение муниципального </a:t>
            </a:r>
            <a:r>
              <a:rPr lang="ru-RU" sz="1400" dirty="0" smtClean="0">
                <a:cs typeface="Times New Roman" panose="02020603050405020304" pitchFamily="18" charset="0"/>
              </a:rPr>
              <a:t>задания МБУ </a:t>
            </a:r>
            <a:r>
              <a:rPr lang="ru-RU" sz="1400" dirty="0">
                <a:cs typeface="Times New Roman" panose="02020603050405020304" pitchFamily="18" charset="0"/>
              </a:rPr>
              <a:t>«КСК </a:t>
            </a:r>
            <a:r>
              <a:rPr lang="ru-RU" sz="1400" dirty="0" smtClean="0"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cs typeface="Times New Roman" panose="02020603050405020304" pitchFamily="18" charset="0"/>
              </a:rPr>
            </a:br>
            <a:r>
              <a:rPr lang="ru-RU" sz="1400" dirty="0" smtClean="0">
                <a:cs typeface="Times New Roman" panose="02020603050405020304" pitchFamily="18" charset="0"/>
              </a:rPr>
              <a:t>г</a:t>
            </a:r>
            <a:r>
              <a:rPr lang="ru-RU" sz="1400" dirty="0"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cs typeface="Times New Roman" panose="02020603050405020304" pitchFamily="18" charset="0"/>
              </a:rPr>
              <a:t>Светогорска» по </a:t>
            </a:r>
            <a:r>
              <a:rPr lang="ru-RU" sz="1400" dirty="0">
                <a:cs typeface="Times New Roman" panose="02020603050405020304" pitchFamily="18" charset="0"/>
              </a:rPr>
              <a:t>организации мероприятий в сфере молодежной политики, направленных на вовлечение молодежи в инновационную, предпринимательскую, добровольческую деятельность, а также на развитие гражданской активности молодежи и формирование здорового образа </a:t>
            </a:r>
            <a:r>
              <a:rPr lang="ru-RU" sz="1400" dirty="0" smtClean="0">
                <a:cs typeface="Times New Roman" panose="02020603050405020304" pitchFamily="18" charset="0"/>
              </a:rPr>
              <a:t>жизни – </a:t>
            </a:r>
            <a:r>
              <a:rPr lang="ru-RU" sz="1400" b="1" i="1" dirty="0" smtClean="0">
                <a:cs typeface="Times New Roman" panose="02020603050405020304" pitchFamily="18" charset="0"/>
              </a:rPr>
              <a:t>166,2 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4177369630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0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84458" y="0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33591" y="1139208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12 423,7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3704" y="1662230"/>
            <a:ext cx="75379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культуры»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</a:rPr>
              <a:t>Предоставление субсидии на выполнение муниципального задания на софинансирование дополнительных расходов местных бюджетов на сохранение целевых показателей повышения оплаты труда работников муниципальных учреждений культуры в соответствии с Указом Президента РФ от 07.05.2012 года № 567 «О мероприятиях по реализации государственной социальной политики» для выплат стимулирующего характера работникам МБУ КСК г. Светогорска муниципальных учреждений культуры и библиотек </a:t>
            </a:r>
            <a:r>
              <a:rPr lang="ru-RU" sz="1400" b="1" i="1" dirty="0">
                <a:solidFill>
                  <a:prstClr val="black"/>
                </a:solidFill>
              </a:rPr>
              <a:t>– 2 897,0 тыс. рублей</a:t>
            </a:r>
            <a:r>
              <a:rPr lang="ru-RU" sz="1400" b="1" i="1" dirty="0" smtClean="0">
                <a:solidFill>
                  <a:prstClr val="black"/>
                </a:solidFill>
              </a:rPr>
              <a:t>;</a:t>
            </a:r>
            <a:endParaRPr lang="ru-RU" sz="1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проведение </a:t>
            </a:r>
            <a:r>
              <a:rPr lang="ru-RU" sz="1400" dirty="0"/>
              <a:t>праздничных мероприятий посвященные Дням воинской славы, памятным и юбилейным датам, Дню города и Дню России, торжественные и праздничные мероприятия, посвященные Дню поселка Лесогорский, проведение новогодних культурно-массовых и развлекательных мероприятий </a:t>
            </a:r>
            <a:r>
              <a:rPr lang="ru-RU" sz="1400" b="1" i="1" dirty="0"/>
              <a:t>– 9,0 тыс. </a:t>
            </a:r>
            <a:r>
              <a:rPr lang="ru-RU" sz="1400" b="1" i="1" dirty="0" smtClean="0"/>
              <a:t>рублей.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4354" y="4772101"/>
            <a:ext cx="750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физической культуры и массового спорта»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1400" dirty="0" smtClean="0"/>
              <a:t>Предоставление </a:t>
            </a:r>
            <a:r>
              <a:rPr lang="ru-RU" altLang="ru-RU" sz="1400" dirty="0"/>
              <a:t>субсидии на муниципальное задание МБУ «КСК г.Светогорска» на проведение занятий физкультурно-спортивной направленности по месту проживания граждан, а также на организацию и проведение официальных физкультурных (физкультурно-оздоровительных) мероприятий.</a:t>
            </a:r>
            <a:r>
              <a:rPr lang="ru-RU" sz="1400" dirty="0" smtClean="0"/>
              <a:t>  – </a:t>
            </a:r>
            <a:r>
              <a:rPr lang="ru-RU" sz="1400" b="1" i="1" dirty="0" smtClean="0"/>
              <a:t>2 958, 2 тыс. рублей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5010969"/>
            <a:ext cx="1334757" cy="13347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2733865"/>
            <a:ext cx="1430026" cy="14300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01025239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Group 1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15840"/>
              </p:ext>
            </p:extLst>
          </p:nvPr>
        </p:nvGraphicFramePr>
        <p:xfrm>
          <a:off x="0" y="-99392"/>
          <a:ext cx="9144000" cy="6957392"/>
        </p:xfrm>
        <a:graphic>
          <a:graphicData uri="http://schemas.openxmlformats.org/drawingml/2006/table">
            <a:tbl>
              <a:tblPr/>
              <a:tblGrid>
                <a:gridCol w="7929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назначения, тыс. руб.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391,3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5 340,5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355,2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0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114,6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565,8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8 056,2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9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76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8056" cy="5976664"/>
          </a:xfrm>
          <a:prstGeom prst="rect">
            <a:avLst/>
          </a:prstGeom>
          <a:noFill/>
          <a:ln>
            <a:noFill/>
          </a:ln>
          <a:effectLst>
            <a:reflection blurRad="6350" stA="420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-180528" y="1196752"/>
            <a:ext cx="9324528" cy="45365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56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9184" y="2060848"/>
            <a:ext cx="8929687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Исполнение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бюджета муниципального образования «Светогорское городское поселение»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1  </a:t>
            </a:r>
            <a:r>
              <a:rPr lang="ru-RU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квартал 2022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92696"/>
            <a:ext cx="936104" cy="115568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91680" y="404813"/>
            <a:ext cx="7201495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Исполнение бюджета осуществлялось в соответствии с</a:t>
            </a:r>
          </a:p>
        </p:txBody>
      </p:sp>
      <p:sp>
        <p:nvSpPr>
          <p:cNvPr id="6147" name="Объект 9"/>
          <p:cNvSpPr>
            <a:spLocks noGrp="1"/>
          </p:cNvSpPr>
          <p:nvPr>
            <p:ph idx="1"/>
          </p:nvPr>
        </p:nvSpPr>
        <p:spPr>
          <a:xfrm>
            <a:off x="359185" y="1968649"/>
            <a:ext cx="8425630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положением о бюджетном процессе в муниципальном образовании «Светогорское городское поселение»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решением Совета депутатов МО «Светогорское городское поселение» № 41 от 01 декабря 2021 года «О бюджете муниципального образования «Светогорское городское поселение» Выборгского района Ленинградской области на 2022 год и на плановый период 2023 и 2024 годов» с последующими изменениями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сводной бюджетной росписью и утвержденными лимитами бюджетных обязательств</a:t>
            </a:r>
          </a:p>
          <a:p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1" y="334958"/>
            <a:ext cx="1038994" cy="128270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1475" y="4015196"/>
            <a:ext cx="53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36 940,7 тыс. рублей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38102028"/>
              </p:ext>
            </p:extLst>
          </p:nvPr>
        </p:nvGraphicFramePr>
        <p:xfrm>
          <a:off x="1404408" y="765724"/>
          <a:ext cx="7272048" cy="32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1" y="4365104"/>
            <a:ext cx="4176463" cy="25695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361"/>
            <a:ext cx="1008112" cy="1244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660192"/>
            <a:ext cx="3271693" cy="20723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79"/>
            <a:ext cx="1008112" cy="1244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361"/>
            <a:ext cx="1008112" cy="12445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75826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7380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149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8398"/>
              </p:ext>
            </p:extLst>
          </p:nvPr>
        </p:nvGraphicFramePr>
        <p:xfrm>
          <a:off x="326038" y="1124744"/>
          <a:ext cx="8603440" cy="5447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2022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(тыс. руб.)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квартал 2022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2022 год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13 568,8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3 145,3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808,8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25,7%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2 062,0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120,6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5,8%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 10 060,0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3 155,1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31,4%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1012024" cy="12436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1812" y="274432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795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381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668959"/>
              </p:ext>
            </p:extLst>
          </p:nvPr>
        </p:nvGraphicFramePr>
        <p:xfrm>
          <a:off x="467544" y="1196752"/>
          <a:ext cx="8352928" cy="50620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8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83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Неналоговые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02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2022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1 квартал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2022 год (%)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Арендная плата за земельные участки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10 300,0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2 431,0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23,6%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Доходы от сдачи в аренду    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3 596,0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19,3%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доходы от использования имущества, находящегося в собственности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4 950,0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1 314,9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26,6%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Доходы от продажи имущества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и земли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1 604,7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57,5%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Административные штрафы, неустойки, пени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62,5%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322,4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Свыше 200</a:t>
                      </a:r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20" y="97850"/>
            <a:ext cx="1018120" cy="1243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9140" y="332656"/>
            <a:ext cx="262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95964"/>
              </p:ext>
            </p:extLst>
          </p:nvPr>
        </p:nvGraphicFramePr>
        <p:xfrm>
          <a:off x="395536" y="954501"/>
          <a:ext cx="8568953" cy="52544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11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09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Безвозмездные поступления бюджета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9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квартал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2022 год (%)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61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Дотации бюджетам городских поселений на выравнивание бюджетной обеспеченности из бюджета субъекта Российской Федерации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40 493,7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11 415,0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субсидии бюджетам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65 968,0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 бюджетам бюджетной системы РФ (межбюджетные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субсидии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4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 на 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70 000,0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бюджетов городских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303134"/>
            <a:ext cx="262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33" y="188640"/>
            <a:ext cx="1018120" cy="1243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8" y="188640"/>
            <a:ext cx="1018120" cy="1243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488" y="330764"/>
            <a:ext cx="7504615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Работа Комиссии по сокращению задолженности по налоговым и неналоговым платежам в бюджет</a:t>
            </a:r>
            <a:b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  <a:endParaRPr lang="ru-RU" sz="32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390654"/>
              </p:ext>
            </p:extLst>
          </p:nvPr>
        </p:nvGraphicFramePr>
        <p:xfrm>
          <a:off x="682621" y="2672712"/>
          <a:ext cx="7918648" cy="15974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9976">
                  <a:extLst>
                    <a:ext uri="{9D8B030D-6E8A-4147-A177-3AD203B41FA5}">
                      <a16:colId xmlns:a16="http://schemas.microsoft.com/office/drawing/2014/main" val="2963962802"/>
                    </a:ext>
                  </a:extLst>
                </a:gridCol>
                <a:gridCol w="1709486">
                  <a:extLst>
                    <a:ext uri="{9D8B030D-6E8A-4147-A177-3AD203B41FA5}">
                      <a16:colId xmlns:a16="http://schemas.microsoft.com/office/drawing/2014/main" val="940398848"/>
                    </a:ext>
                  </a:extLst>
                </a:gridCol>
                <a:gridCol w="2359524">
                  <a:extLst>
                    <a:ext uri="{9D8B030D-6E8A-4147-A177-3AD203B41FA5}">
                      <a16:colId xmlns:a16="http://schemas.microsoft.com/office/drawing/2014/main" val="1033384497"/>
                    </a:ext>
                  </a:extLst>
                </a:gridCol>
                <a:gridCol w="1979662">
                  <a:extLst>
                    <a:ext uri="{9D8B030D-6E8A-4147-A177-3AD203B41FA5}">
                      <a16:colId xmlns:a16="http://schemas.microsoft.com/office/drawing/2014/main" val="404611309"/>
                    </a:ext>
                  </a:extLst>
                </a:gridCol>
              </a:tblGrid>
              <a:tr h="68436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направленных претензий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проведенных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заседаний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Результаты погашения задолженности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7497"/>
                  </a:ext>
                </a:extLst>
              </a:tr>
              <a:tr h="23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претензий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(руб.)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68090"/>
                  </a:ext>
                </a:extLst>
              </a:tr>
              <a:tr h="61588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62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225,7</a:t>
                      </a:r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26582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6" y="332656"/>
            <a:ext cx="1018120" cy="1243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2543944" cy="22590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322986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49774" y="188640"/>
            <a:ext cx="7956376" cy="11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  <a:b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768226"/>
              </p:ext>
            </p:extLst>
          </p:nvPr>
        </p:nvGraphicFramePr>
        <p:xfrm>
          <a:off x="685800" y="1196752"/>
          <a:ext cx="77724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14" y="243620"/>
            <a:ext cx="1018120" cy="12436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20903" y="2060848"/>
            <a:ext cx="284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8</a:t>
            </a:r>
            <a:r>
              <a:rPr lang="ru-RU" sz="2000" b="1" dirty="0" smtClean="0">
                <a:latin typeface="+mn-lt"/>
              </a:rPr>
              <a:t> 056,2 тыс. рублей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Rectangle 48"/>
          <p:cNvSpPr>
            <a:spLocks noGrp="1" noChangeArrowheads="1"/>
          </p:cNvSpPr>
          <p:nvPr>
            <p:ph type="title"/>
          </p:nvPr>
        </p:nvSpPr>
        <p:spPr>
          <a:xfrm>
            <a:off x="1475656" y="271794"/>
            <a:ext cx="7560840" cy="12142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«Основные направления осуществления управленческой деятельности и развитие муниципальной службы </a:t>
            </a:r>
            <a:b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муниципальном образовании «Светогорское городское поселение» Выборгского района Ленинградской области»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68" y="404664"/>
            <a:ext cx="1018120" cy="124369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627784" y="1682505"/>
            <a:ext cx="4680520" cy="3968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128,9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2241650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Техническое сопровождение и обеспечение доступа информационному ресурсу «Адресный план поселения» – </a:t>
            </a:r>
            <a:r>
              <a:rPr lang="ru-RU" sz="1600" b="1" i="1" dirty="0" smtClean="0"/>
              <a:t>16,1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Информационное обслуживание СПС Консультант Плюс – </a:t>
            </a:r>
            <a:r>
              <a:rPr lang="ru-RU" sz="1600" b="1" i="1" dirty="0" smtClean="0"/>
              <a:t>40,2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Услуги по сервисному обслуживанию компьютерной техники, оборудования, офисной техники, АТС – </a:t>
            </a:r>
            <a:r>
              <a:rPr lang="ru-RU" sz="1600" b="1" i="1" dirty="0" smtClean="0"/>
              <a:t>61,9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Оказание услуг </a:t>
            </a:r>
            <a:r>
              <a:rPr lang="ru-RU" sz="1600" dirty="0"/>
              <a:t>по </a:t>
            </a:r>
            <a:r>
              <a:rPr lang="ru-RU" sz="1600" dirty="0" smtClean="0"/>
              <a:t>комплексному обслуживанию информационной системы    1С Бухгалтерия-8 </a:t>
            </a:r>
            <a:r>
              <a:rPr lang="ru-RU" sz="1600" dirty="0"/>
              <a:t>– </a:t>
            </a:r>
            <a:r>
              <a:rPr lang="ru-RU" sz="1600" b="1" i="1" dirty="0" smtClean="0"/>
              <a:t>10,7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" y="2348880"/>
            <a:ext cx="1532601" cy="15326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22818"/>
            <a:ext cx="1552362" cy="1552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5628322"/>
            <a:ext cx="2203368" cy="97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19385</TotalTime>
  <Words>1251</Words>
  <Application>Microsoft Office PowerPoint</Application>
  <PresentationFormat>Экран (4:3)</PresentationFormat>
  <Paragraphs>212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Исполнение бюджета осуществлялось в соответствии с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Комиссии по сокращению задолженности по налоговым и неналоговым платежам в бюджет МО «Светогорское городское поселение» </vt:lpstr>
      <vt:lpstr>Структура расходов бюджета  МО «Светогорское городское поселение» </vt:lpstr>
      <vt:lpstr>МП «Основные направления осуществления управленческой деятельности и развитие муниципальной службы  в муниципальном образовании «Светогорское городское поселение» Выборгского района Ленинградской области» </vt:lpstr>
      <vt:lpstr>МП «Развитие форм местного самоуправления  и социальной активности населения на территории  МО «Светогорское городское поселение» </vt:lpstr>
      <vt:lpstr> МП «Безопасность  МО «Светогорское городское поселение»  </vt:lpstr>
      <vt:lpstr>МП «Развитие и поддержка малого и среднего предпринимательства  в МО «Светогорское городское поселение»»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поселение»»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Ирина А. Лаврова</cp:lastModifiedBy>
  <cp:revision>1253</cp:revision>
  <cp:lastPrinted>2021-04-15T13:58:33Z</cp:lastPrinted>
  <dcterms:created xsi:type="dcterms:W3CDTF">1601-01-01T00:00:00Z</dcterms:created>
  <dcterms:modified xsi:type="dcterms:W3CDTF">2022-06-03T13:42:52Z</dcterms:modified>
</cp:coreProperties>
</file>